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290" r:id="rId3"/>
    <p:sldId id="291" r:id="rId4"/>
    <p:sldId id="293" r:id="rId5"/>
    <p:sldId id="292" r:id="rId6"/>
    <p:sldId id="294" r:id="rId7"/>
    <p:sldId id="295" r:id="rId8"/>
    <p:sldId id="296" r:id="rId9"/>
    <p:sldId id="301" r:id="rId10"/>
    <p:sldId id="271" r:id="rId11"/>
    <p:sldId id="284" r:id="rId12"/>
    <p:sldId id="285" r:id="rId13"/>
    <p:sldId id="286" r:id="rId14"/>
    <p:sldId id="287" r:id="rId15"/>
    <p:sldId id="288" r:id="rId16"/>
    <p:sldId id="289" r:id="rId1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2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613" userDrawn="1">
          <p15:clr>
            <a:srgbClr val="A4A3A4"/>
          </p15:clr>
        </p15:guide>
        <p15:guide id="6" pos="4067" userDrawn="1">
          <p15:clr>
            <a:srgbClr val="A4A3A4"/>
          </p15:clr>
        </p15:guide>
        <p15:guide id="7" orient="horz" pos="686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pos="98" userDrawn="1">
          <p15:clr>
            <a:srgbClr val="A4A3A4"/>
          </p15:clr>
        </p15:guide>
        <p15:guide id="10" pos="7582" userDrawn="1">
          <p15:clr>
            <a:srgbClr val="A4A3A4"/>
          </p15:clr>
        </p15:guide>
        <p15:guide id="11" pos="3727" userDrawn="1">
          <p15:clr>
            <a:srgbClr val="A4A3A4"/>
          </p15:clr>
        </p15:guide>
        <p15:guide id="12" orient="horz" pos="10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77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04" y="184"/>
      </p:cViewPr>
      <p:guideLst>
        <p:guide orient="horz" pos="2160"/>
        <p:guide pos="3840"/>
        <p:guide pos="302"/>
        <p:guide pos="7378"/>
        <p:guide pos="3613"/>
        <p:guide pos="4067"/>
        <p:guide orient="horz" pos="686"/>
        <p:guide orient="horz" pos="4133"/>
        <p:guide pos="98"/>
        <p:guide pos="7582"/>
        <p:guide pos="3727"/>
        <p:guide orient="horz" pos="1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70CB-3892-3041-92FE-0D4FB96FE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950C4-7CB0-644A-90FB-0A9864595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432B1-5188-6140-99B3-F4BC5436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4F76-8E1D-4247-8A2F-23CC88AC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C3EA-8A8B-9B44-AD55-E936CA39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679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144F-444B-2348-90B2-8A250A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F4B9E-4D67-D548-A197-C36EEB10E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3953-8870-A443-A422-A422EF58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58372-B91C-5B4F-8239-28106043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991D3-DD9D-D94E-9372-7C7A61C1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44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1EF11F-D7A0-EC47-A6D3-2AA40D30F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9388E-DC7B-5846-A795-2516B403B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CE4A6-8FDE-C94E-A35C-5096495FE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1730D-D38D-DE45-8EA2-CF75F264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4BA3-1F52-0740-87B6-B00B1EA9B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4175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EED17C-B759-415A-9CD5-58CCD76F7E66}"/>
              </a:ext>
            </a:extLst>
          </p:cNvPr>
          <p:cNvGrpSpPr/>
          <p:nvPr userDrawn="1"/>
        </p:nvGrpSpPr>
        <p:grpSpPr>
          <a:xfrm rot="19430074">
            <a:off x="6550730" y="2012090"/>
            <a:ext cx="2510497" cy="2833819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AD061E-6D92-4A9F-90D7-5F928884AB25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933D20-9562-4A21-9DD6-BDB50CDFE55C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9DE798-60C5-4F87-A1FB-F48F5F9447A9}"/>
              </a:ext>
            </a:extLst>
          </p:cNvPr>
          <p:cNvGrpSpPr/>
          <p:nvPr userDrawn="1"/>
        </p:nvGrpSpPr>
        <p:grpSpPr>
          <a:xfrm rot="2947938">
            <a:off x="9115406" y="2855545"/>
            <a:ext cx="2095202" cy="2215893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69A30-ED5B-4600-861B-F7334B43391B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B8CFA2-9E54-458B-BD03-7D89A7B50757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554FA0-C9BA-448A-8DAF-5B299F4983B4}"/>
              </a:ext>
            </a:extLst>
          </p:cNvPr>
          <p:cNvGrpSpPr/>
          <p:nvPr userDrawn="1"/>
        </p:nvGrpSpPr>
        <p:grpSpPr>
          <a:xfrm rot="1819289">
            <a:off x="9294191" y="2200426"/>
            <a:ext cx="1737631" cy="196141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E8A31B-43BD-431C-B28F-856DDEF5A155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096A44-61A5-470C-B954-2D01E6551C4D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D1F64F-DF67-4AFC-B618-718B83886D5F}"/>
              </a:ext>
            </a:extLst>
          </p:cNvPr>
          <p:cNvGrpSpPr/>
          <p:nvPr userDrawn="1"/>
        </p:nvGrpSpPr>
        <p:grpSpPr>
          <a:xfrm rot="19430074">
            <a:off x="476623" y="2034313"/>
            <a:ext cx="2510497" cy="2833819"/>
            <a:chOff x="1583117" y="3094872"/>
            <a:chExt cx="1734836" cy="195826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C2CB00-D08B-4F1B-954E-5D27AB913573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399728-85E3-4243-9738-47CAC8CFE684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48527-B1A0-4038-A9A9-1B85656998E8}"/>
              </a:ext>
            </a:extLst>
          </p:cNvPr>
          <p:cNvGrpSpPr/>
          <p:nvPr userDrawn="1"/>
        </p:nvGrpSpPr>
        <p:grpSpPr>
          <a:xfrm rot="2947938">
            <a:off x="3041299" y="2877768"/>
            <a:ext cx="2095202" cy="2215893"/>
            <a:chOff x="4258078" y="3094872"/>
            <a:chExt cx="1734836" cy="195826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8253AC-C6BB-448E-B848-C4C6B29189EE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4BB806-A267-4724-BD64-EFF69F7A6F99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36AAE8-0A0C-4A1C-9687-EB218BFA9889}"/>
              </a:ext>
            </a:extLst>
          </p:cNvPr>
          <p:cNvGrpSpPr/>
          <p:nvPr userDrawn="1"/>
        </p:nvGrpSpPr>
        <p:grpSpPr>
          <a:xfrm rot="1819289">
            <a:off x="3220084" y="2222649"/>
            <a:ext cx="1737631" cy="1961417"/>
            <a:chOff x="3125313" y="815696"/>
            <a:chExt cx="1734836" cy="195826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E85C280-3656-4ECE-BE8C-8C75E3D24D7F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6AA6E0-0FD4-42E3-BCF2-655D4D9D1487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2BE10F-CCE5-49F7-B964-5698289E4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6322" y="173919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89DE6CE-CF7A-4EAE-B16E-AE2D640E40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23925" y="1739190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6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6" y="2743200"/>
                  <a:pt x="0" y="2129114"/>
                  <a:pt x="0" y="1371600"/>
                </a:cubicBezTo>
                <a:cubicBezTo>
                  <a:pt x="0" y="614086"/>
                  <a:pt x="614086" y="0"/>
                  <a:pt x="1371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66B5-833A-42F8-AD7D-B6219B94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BF44-09BB-4FB6-99C7-F09EE24D0A1A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A4799-50E1-4007-A908-9BF72F70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E4634-D715-4AC9-B86D-F2406374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F920-CB08-4CD5-B086-14B71486E6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9C1F97-E706-4B3C-B0A8-A12E899047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172075" cy="6721475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EED17C-B759-415A-9CD5-58CCD76F7E66}"/>
              </a:ext>
            </a:extLst>
          </p:cNvPr>
          <p:cNvGrpSpPr/>
          <p:nvPr userDrawn="1"/>
        </p:nvGrpSpPr>
        <p:grpSpPr>
          <a:xfrm rot="12600000">
            <a:off x="9594864" y="-928131"/>
            <a:ext cx="2510497" cy="2833819"/>
            <a:chOff x="1583117" y="3094872"/>
            <a:chExt cx="1734836" cy="195826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AD061E-6D92-4A9F-90D7-5F928884AB25}"/>
                </a:ext>
              </a:extLst>
            </p:cNvPr>
            <p:cNvSpPr/>
            <p:nvPr/>
          </p:nvSpPr>
          <p:spPr>
            <a:xfrm>
              <a:off x="1583117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98254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933D20-9562-4A21-9DD6-BDB50CDFE55C}"/>
                </a:ext>
              </a:extLst>
            </p:cNvPr>
            <p:cNvSpPr/>
            <p:nvPr/>
          </p:nvSpPr>
          <p:spPr>
            <a:xfrm>
              <a:off x="1694117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9DE798-60C5-4F87-A1FB-F48F5F9447A9}"/>
              </a:ext>
            </a:extLst>
          </p:cNvPr>
          <p:cNvGrpSpPr/>
          <p:nvPr userDrawn="1"/>
        </p:nvGrpSpPr>
        <p:grpSpPr>
          <a:xfrm rot="13438406">
            <a:off x="10735423" y="-83861"/>
            <a:ext cx="2095202" cy="2215893"/>
            <a:chOff x="4258078" y="3094872"/>
            <a:chExt cx="1734836" cy="19582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069A30-ED5B-4600-861B-F7334B43391B}"/>
                </a:ext>
              </a:extLst>
            </p:cNvPr>
            <p:cNvSpPr/>
            <p:nvPr/>
          </p:nvSpPr>
          <p:spPr>
            <a:xfrm>
              <a:off x="4258078" y="3094872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3C9B61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B8CFA2-9E54-458B-BD03-7D89A7B50757}"/>
                </a:ext>
              </a:extLst>
            </p:cNvPr>
            <p:cNvSpPr/>
            <p:nvPr/>
          </p:nvSpPr>
          <p:spPr>
            <a:xfrm>
              <a:off x="4369078" y="3232711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554FA0-C9BA-448A-8DAF-5B299F4983B4}"/>
              </a:ext>
            </a:extLst>
          </p:cNvPr>
          <p:cNvGrpSpPr/>
          <p:nvPr userDrawn="1"/>
        </p:nvGrpSpPr>
        <p:grpSpPr>
          <a:xfrm rot="12600000">
            <a:off x="9090982" y="-350091"/>
            <a:ext cx="1737631" cy="1961417"/>
            <a:chOff x="3125313" y="815696"/>
            <a:chExt cx="1734836" cy="19582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E8A31B-43BD-431C-B28F-856DDEF5A155}"/>
                </a:ext>
              </a:extLst>
            </p:cNvPr>
            <p:cNvSpPr/>
            <p:nvPr/>
          </p:nvSpPr>
          <p:spPr>
            <a:xfrm>
              <a:off x="3125313" y="815696"/>
              <a:ext cx="1734836" cy="1958262"/>
            </a:xfrm>
            <a:custGeom>
              <a:avLst/>
              <a:gdLst>
                <a:gd name="connsiteX0" fmla="*/ 871910 w 1734836"/>
                <a:gd name="connsiteY0" fmla="*/ 1962610 h 1958262"/>
                <a:gd name="connsiteX1" fmla="*/ 140913 w 1734836"/>
                <a:gd name="connsiteY1" fmla="*/ 1442028 h 1958262"/>
                <a:gd name="connsiteX2" fmla="*/ 6595 w 1734836"/>
                <a:gd name="connsiteY2" fmla="*/ 1179174 h 1958262"/>
                <a:gd name="connsiteX3" fmla="*/ 407184 w 1734836"/>
                <a:gd name="connsiteY3" fmla="*/ 1155123 h 1958262"/>
                <a:gd name="connsiteX4" fmla="*/ 219244 w 1734836"/>
                <a:gd name="connsiteY4" fmla="*/ 633226 h 1958262"/>
                <a:gd name="connsiteX5" fmla="*/ 489063 w 1734836"/>
                <a:gd name="connsiteY5" fmla="*/ 617061 h 1958262"/>
                <a:gd name="connsiteX6" fmla="*/ 748237 w 1734836"/>
                <a:gd name="connsiteY6" fmla="*/ 537 h 1958262"/>
                <a:gd name="connsiteX7" fmla="*/ 1098228 w 1734836"/>
                <a:gd name="connsiteY7" fmla="*/ 470388 h 1958262"/>
                <a:gd name="connsiteX8" fmla="*/ 1355562 w 1734836"/>
                <a:gd name="connsiteY8" fmla="*/ 387195 h 1958262"/>
                <a:gd name="connsiteX9" fmla="*/ 1244769 w 1734836"/>
                <a:gd name="connsiteY9" fmla="*/ 1079421 h 1958262"/>
                <a:gd name="connsiteX10" fmla="*/ 1685443 w 1734836"/>
                <a:gd name="connsiteY10" fmla="*/ 947336 h 1958262"/>
                <a:gd name="connsiteX11" fmla="*/ 1426269 w 1734836"/>
                <a:gd name="connsiteY11" fmla="*/ 1424022 h 1958262"/>
                <a:gd name="connsiteX12" fmla="*/ 1731574 w 1734836"/>
                <a:gd name="connsiteY12" fmla="*/ 1625763 h 1958262"/>
                <a:gd name="connsiteX13" fmla="*/ 871910 w 1734836"/>
                <a:gd name="connsiteY13" fmla="*/ 1962610 h 195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836" h="1958262">
                  <a:moveTo>
                    <a:pt x="871910" y="1962610"/>
                  </a:moveTo>
                  <a:cubicBezTo>
                    <a:pt x="653084" y="1984164"/>
                    <a:pt x="70731" y="1674128"/>
                    <a:pt x="140913" y="1442028"/>
                  </a:cubicBezTo>
                  <a:cubicBezTo>
                    <a:pt x="161942" y="1372503"/>
                    <a:pt x="-38353" y="1274984"/>
                    <a:pt x="6595" y="1179174"/>
                  </a:cubicBezTo>
                  <a:cubicBezTo>
                    <a:pt x="51674" y="1083364"/>
                    <a:pt x="388653" y="1198625"/>
                    <a:pt x="407184" y="1155123"/>
                  </a:cubicBezTo>
                  <a:cubicBezTo>
                    <a:pt x="425716" y="1111752"/>
                    <a:pt x="174690" y="737448"/>
                    <a:pt x="219244" y="633226"/>
                  </a:cubicBezTo>
                  <a:cubicBezTo>
                    <a:pt x="263798" y="529004"/>
                    <a:pt x="473818" y="643346"/>
                    <a:pt x="489063" y="617061"/>
                  </a:cubicBezTo>
                  <a:cubicBezTo>
                    <a:pt x="504440" y="590775"/>
                    <a:pt x="571731" y="19593"/>
                    <a:pt x="748237" y="537"/>
                  </a:cubicBezTo>
                  <a:cubicBezTo>
                    <a:pt x="924744" y="-18520"/>
                    <a:pt x="997029" y="476434"/>
                    <a:pt x="1098228" y="470388"/>
                  </a:cubicBezTo>
                  <a:cubicBezTo>
                    <a:pt x="1199426" y="464342"/>
                    <a:pt x="1267768" y="333310"/>
                    <a:pt x="1355562" y="387195"/>
                  </a:cubicBezTo>
                  <a:cubicBezTo>
                    <a:pt x="1443486" y="441211"/>
                    <a:pt x="1196535" y="980719"/>
                    <a:pt x="1244769" y="1079421"/>
                  </a:cubicBezTo>
                  <a:cubicBezTo>
                    <a:pt x="1293002" y="1178122"/>
                    <a:pt x="1626958" y="819721"/>
                    <a:pt x="1685443" y="947336"/>
                  </a:cubicBezTo>
                  <a:cubicBezTo>
                    <a:pt x="1743928" y="1074821"/>
                    <a:pt x="1439149" y="1355549"/>
                    <a:pt x="1426269" y="1424022"/>
                  </a:cubicBezTo>
                  <a:cubicBezTo>
                    <a:pt x="1413390" y="1492496"/>
                    <a:pt x="1815819" y="1527587"/>
                    <a:pt x="1731574" y="1625763"/>
                  </a:cubicBezTo>
                  <a:cubicBezTo>
                    <a:pt x="1647461" y="1723939"/>
                    <a:pt x="1090605" y="1940925"/>
                    <a:pt x="871910" y="1962610"/>
                  </a:cubicBezTo>
                  <a:close/>
                </a:path>
              </a:pathLst>
            </a:custGeom>
            <a:solidFill>
              <a:srgbClr val="92D655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096A44-61A5-470C-B954-2D01E6551C4D}"/>
                </a:ext>
              </a:extLst>
            </p:cNvPr>
            <p:cNvSpPr/>
            <p:nvPr/>
          </p:nvSpPr>
          <p:spPr>
            <a:xfrm>
              <a:off x="3236313" y="953535"/>
              <a:ext cx="1314270" cy="1734836"/>
            </a:xfrm>
            <a:custGeom>
              <a:avLst/>
              <a:gdLst>
                <a:gd name="connsiteX0" fmla="*/ 1323156 w 1314269"/>
                <a:gd name="connsiteY0" fmla="*/ 1020963 h 1734836"/>
                <a:gd name="connsiteX1" fmla="*/ 1305413 w 1314269"/>
                <a:gd name="connsiteY1" fmla="*/ 1015180 h 1734836"/>
                <a:gd name="connsiteX2" fmla="*/ 749083 w 1314269"/>
                <a:gd name="connsiteY2" fmla="*/ 1496991 h 1734836"/>
                <a:gd name="connsiteX3" fmla="*/ 773134 w 1314269"/>
                <a:gd name="connsiteY3" fmla="*/ 1260949 h 1734836"/>
                <a:gd name="connsiteX4" fmla="*/ 773265 w 1314269"/>
                <a:gd name="connsiteY4" fmla="*/ 1259766 h 1734836"/>
                <a:gd name="connsiteX5" fmla="*/ 830173 w 1314269"/>
                <a:gd name="connsiteY5" fmla="*/ 999935 h 1734836"/>
                <a:gd name="connsiteX6" fmla="*/ 830830 w 1314269"/>
                <a:gd name="connsiteY6" fmla="*/ 998226 h 1734836"/>
                <a:gd name="connsiteX7" fmla="*/ 831224 w 1314269"/>
                <a:gd name="connsiteY7" fmla="*/ 996386 h 1734836"/>
                <a:gd name="connsiteX8" fmla="*/ 1167678 w 1314269"/>
                <a:gd name="connsiteY8" fmla="*/ 361988 h 1734836"/>
                <a:gd name="connsiteX9" fmla="*/ 1166363 w 1314269"/>
                <a:gd name="connsiteY9" fmla="*/ 343457 h 1734836"/>
                <a:gd name="connsiteX10" fmla="*/ 1147832 w 1314269"/>
                <a:gd name="connsiteY10" fmla="*/ 344771 h 1734836"/>
                <a:gd name="connsiteX11" fmla="*/ 833459 w 1314269"/>
                <a:gd name="connsiteY11" fmla="*/ 902679 h 1734836"/>
                <a:gd name="connsiteX12" fmla="*/ 646832 w 1314269"/>
                <a:gd name="connsiteY12" fmla="*/ 9764 h 1734836"/>
                <a:gd name="connsiteX13" fmla="*/ 630798 w 1314269"/>
                <a:gd name="connsiteY13" fmla="*/ 432 h 1734836"/>
                <a:gd name="connsiteX14" fmla="*/ 621467 w 1314269"/>
                <a:gd name="connsiteY14" fmla="*/ 16466 h 1734836"/>
                <a:gd name="connsiteX15" fmla="*/ 805859 w 1314269"/>
                <a:gd name="connsiteY15" fmla="*/ 989946 h 1734836"/>
                <a:gd name="connsiteX16" fmla="*/ 759202 w 1314269"/>
                <a:gd name="connsiteY16" fmla="*/ 1186824 h 1734836"/>
                <a:gd name="connsiteX17" fmla="*/ 307619 w 1314269"/>
                <a:gd name="connsiteY17" fmla="*/ 586202 h 1734836"/>
                <a:gd name="connsiteX18" fmla="*/ 290402 w 1314269"/>
                <a:gd name="connsiteY18" fmla="*/ 593299 h 1734836"/>
                <a:gd name="connsiteX19" fmla="*/ 297499 w 1314269"/>
                <a:gd name="connsiteY19" fmla="*/ 610516 h 1734836"/>
                <a:gd name="connsiteX20" fmla="*/ 747243 w 1314269"/>
                <a:gd name="connsiteY20" fmla="*/ 1257006 h 1734836"/>
                <a:gd name="connsiteX21" fmla="*/ 730288 w 1314269"/>
                <a:gd name="connsiteY21" fmla="*/ 1394216 h 1734836"/>
                <a:gd name="connsiteX22" fmla="*/ 14668 w 1314269"/>
                <a:gd name="connsiteY22" fmla="*/ 1072482 h 1734836"/>
                <a:gd name="connsiteX23" fmla="*/ 80 w 1314269"/>
                <a:gd name="connsiteY23" fmla="*/ 1084048 h 1734836"/>
                <a:gd name="connsiteX24" fmla="*/ 11646 w 1314269"/>
                <a:gd name="connsiteY24" fmla="*/ 1098636 h 1734836"/>
                <a:gd name="connsiteX25" fmla="*/ 724900 w 1314269"/>
                <a:gd name="connsiteY25" fmla="*/ 1430884 h 1734836"/>
                <a:gd name="connsiteX26" fmla="*/ 727003 w 1314269"/>
                <a:gd name="connsiteY26" fmla="*/ 1432724 h 1734836"/>
                <a:gd name="connsiteX27" fmla="*/ 720957 w 1314269"/>
                <a:gd name="connsiteY27" fmla="*/ 1709903 h 1734836"/>
                <a:gd name="connsiteX28" fmla="*/ 721483 w 1314269"/>
                <a:gd name="connsiteY28" fmla="*/ 1729880 h 1734836"/>
                <a:gd name="connsiteX29" fmla="*/ 721483 w 1314269"/>
                <a:gd name="connsiteY29" fmla="*/ 1730143 h 1734836"/>
                <a:gd name="connsiteX30" fmla="*/ 731208 w 1314269"/>
                <a:gd name="connsiteY30" fmla="*/ 1746046 h 1734836"/>
                <a:gd name="connsiteX31" fmla="*/ 734363 w 1314269"/>
                <a:gd name="connsiteY31" fmla="*/ 1746440 h 1734836"/>
                <a:gd name="connsiteX32" fmla="*/ 742774 w 1314269"/>
                <a:gd name="connsiteY32" fmla="*/ 1743417 h 1734836"/>
                <a:gd name="connsiteX33" fmla="*/ 747505 w 1314269"/>
                <a:gd name="connsiteY33" fmla="*/ 1709114 h 1734836"/>
                <a:gd name="connsiteX34" fmla="*/ 747637 w 1314269"/>
                <a:gd name="connsiteY34" fmla="*/ 1541414 h 1734836"/>
                <a:gd name="connsiteX35" fmla="*/ 1317767 w 1314269"/>
                <a:gd name="connsiteY35" fmla="*/ 1038706 h 1734836"/>
                <a:gd name="connsiteX36" fmla="*/ 1323156 w 1314269"/>
                <a:gd name="connsiteY36" fmla="*/ 1020963 h 17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14269" h="1734836">
                  <a:moveTo>
                    <a:pt x="1323156" y="1020963"/>
                  </a:moveTo>
                  <a:cubicBezTo>
                    <a:pt x="1319870" y="1014523"/>
                    <a:pt x="1311984" y="1011894"/>
                    <a:pt x="1305413" y="1015180"/>
                  </a:cubicBezTo>
                  <a:cubicBezTo>
                    <a:pt x="1050576" y="1145424"/>
                    <a:pt x="822682" y="1407227"/>
                    <a:pt x="749083" y="1496991"/>
                  </a:cubicBezTo>
                  <a:cubicBezTo>
                    <a:pt x="753157" y="1416558"/>
                    <a:pt x="761174" y="1337702"/>
                    <a:pt x="773134" y="1260949"/>
                  </a:cubicBezTo>
                  <a:cubicBezTo>
                    <a:pt x="773265" y="1260554"/>
                    <a:pt x="773265" y="1260160"/>
                    <a:pt x="773265" y="1259766"/>
                  </a:cubicBezTo>
                  <a:cubicBezTo>
                    <a:pt x="787196" y="1170264"/>
                    <a:pt x="806122" y="1083391"/>
                    <a:pt x="830173" y="999935"/>
                  </a:cubicBezTo>
                  <a:cubicBezTo>
                    <a:pt x="830436" y="999409"/>
                    <a:pt x="830699" y="998883"/>
                    <a:pt x="830830" y="998226"/>
                  </a:cubicBezTo>
                  <a:cubicBezTo>
                    <a:pt x="830961" y="997700"/>
                    <a:pt x="831093" y="997043"/>
                    <a:pt x="831224" y="996386"/>
                  </a:cubicBezTo>
                  <a:cubicBezTo>
                    <a:pt x="901932" y="752852"/>
                    <a:pt x="1015485" y="537049"/>
                    <a:pt x="1167678" y="361988"/>
                  </a:cubicBezTo>
                  <a:cubicBezTo>
                    <a:pt x="1172409" y="356468"/>
                    <a:pt x="1171883" y="348188"/>
                    <a:pt x="1166363" y="343457"/>
                  </a:cubicBezTo>
                  <a:cubicBezTo>
                    <a:pt x="1160843" y="338725"/>
                    <a:pt x="1152563" y="339251"/>
                    <a:pt x="1147832" y="344771"/>
                  </a:cubicBezTo>
                  <a:cubicBezTo>
                    <a:pt x="1011542" y="501695"/>
                    <a:pt x="905743" y="690687"/>
                    <a:pt x="833459" y="902679"/>
                  </a:cubicBezTo>
                  <a:cubicBezTo>
                    <a:pt x="814533" y="637853"/>
                    <a:pt x="654718" y="38940"/>
                    <a:pt x="646832" y="9764"/>
                  </a:cubicBezTo>
                  <a:cubicBezTo>
                    <a:pt x="644992" y="2798"/>
                    <a:pt x="637764" y="-1408"/>
                    <a:pt x="630798" y="432"/>
                  </a:cubicBezTo>
                  <a:cubicBezTo>
                    <a:pt x="623833" y="2272"/>
                    <a:pt x="619627" y="9501"/>
                    <a:pt x="621467" y="16466"/>
                  </a:cubicBezTo>
                  <a:cubicBezTo>
                    <a:pt x="623701" y="24615"/>
                    <a:pt x="838453" y="829080"/>
                    <a:pt x="805859" y="989946"/>
                  </a:cubicBezTo>
                  <a:cubicBezTo>
                    <a:pt x="787328" y="1053820"/>
                    <a:pt x="771819" y="1119533"/>
                    <a:pt x="759202" y="1186824"/>
                  </a:cubicBezTo>
                  <a:cubicBezTo>
                    <a:pt x="723323" y="1043174"/>
                    <a:pt x="609770" y="711715"/>
                    <a:pt x="307619" y="586202"/>
                  </a:cubicBezTo>
                  <a:cubicBezTo>
                    <a:pt x="300916" y="583442"/>
                    <a:pt x="293294" y="586597"/>
                    <a:pt x="290402" y="593299"/>
                  </a:cubicBezTo>
                  <a:cubicBezTo>
                    <a:pt x="287642" y="600002"/>
                    <a:pt x="290797" y="607756"/>
                    <a:pt x="297499" y="610516"/>
                  </a:cubicBezTo>
                  <a:cubicBezTo>
                    <a:pt x="659449" y="760869"/>
                    <a:pt x="741328" y="1220732"/>
                    <a:pt x="747243" y="1257006"/>
                  </a:cubicBezTo>
                  <a:cubicBezTo>
                    <a:pt x="740277" y="1302085"/>
                    <a:pt x="734625" y="1347822"/>
                    <a:pt x="730288" y="1394216"/>
                  </a:cubicBezTo>
                  <a:cubicBezTo>
                    <a:pt x="527759" y="1135042"/>
                    <a:pt x="36091" y="1074979"/>
                    <a:pt x="14668" y="1072482"/>
                  </a:cubicBezTo>
                  <a:cubicBezTo>
                    <a:pt x="7571" y="1071562"/>
                    <a:pt x="1000" y="1076819"/>
                    <a:pt x="80" y="1084048"/>
                  </a:cubicBezTo>
                  <a:cubicBezTo>
                    <a:pt x="-709" y="1091276"/>
                    <a:pt x="4417" y="1097716"/>
                    <a:pt x="11646" y="1098636"/>
                  </a:cubicBezTo>
                  <a:cubicBezTo>
                    <a:pt x="16903" y="1099293"/>
                    <a:pt x="540508" y="1163035"/>
                    <a:pt x="724900" y="1430884"/>
                  </a:cubicBezTo>
                  <a:cubicBezTo>
                    <a:pt x="725426" y="1431672"/>
                    <a:pt x="726346" y="1432066"/>
                    <a:pt x="727003" y="1432724"/>
                  </a:cubicBezTo>
                  <a:cubicBezTo>
                    <a:pt x="720037" y="1523014"/>
                    <a:pt x="717934" y="1615539"/>
                    <a:pt x="720957" y="1709903"/>
                  </a:cubicBezTo>
                  <a:cubicBezTo>
                    <a:pt x="721220" y="1718446"/>
                    <a:pt x="721483" y="1726726"/>
                    <a:pt x="721483" y="1729880"/>
                  </a:cubicBezTo>
                  <a:cubicBezTo>
                    <a:pt x="721483" y="1730012"/>
                    <a:pt x="721483" y="1730012"/>
                    <a:pt x="721483" y="1730143"/>
                  </a:cubicBezTo>
                  <a:cubicBezTo>
                    <a:pt x="719774" y="1737240"/>
                    <a:pt x="724111" y="1744337"/>
                    <a:pt x="731208" y="1746046"/>
                  </a:cubicBezTo>
                  <a:cubicBezTo>
                    <a:pt x="732260" y="1746308"/>
                    <a:pt x="733311" y="1746440"/>
                    <a:pt x="734363" y="1746440"/>
                  </a:cubicBezTo>
                  <a:cubicBezTo>
                    <a:pt x="737386" y="1746440"/>
                    <a:pt x="740408" y="1745388"/>
                    <a:pt x="742774" y="1743417"/>
                  </a:cubicBezTo>
                  <a:cubicBezTo>
                    <a:pt x="748425" y="1738817"/>
                    <a:pt x="748425" y="1737634"/>
                    <a:pt x="747505" y="1709114"/>
                  </a:cubicBezTo>
                  <a:cubicBezTo>
                    <a:pt x="745665" y="1652470"/>
                    <a:pt x="745797" y="1596613"/>
                    <a:pt x="747637" y="1541414"/>
                  </a:cubicBezTo>
                  <a:cubicBezTo>
                    <a:pt x="772345" y="1509608"/>
                    <a:pt x="1027839" y="1186824"/>
                    <a:pt x="1317767" y="1038706"/>
                  </a:cubicBezTo>
                  <a:cubicBezTo>
                    <a:pt x="1323944" y="1035420"/>
                    <a:pt x="1326573" y="1027534"/>
                    <a:pt x="1323156" y="1020963"/>
                  </a:cubicBezTo>
                  <a:close/>
                </a:path>
              </a:pathLst>
            </a:custGeom>
            <a:solidFill>
              <a:srgbClr val="BFF290"/>
            </a:solidFill>
            <a:ln w="13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34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6E66-5C3E-9F44-951C-2D5F6DC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32FA-FD62-364D-87E5-07D87B03D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3A7FC-6399-3E4C-9420-7AACD2E2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CF95-23A4-EE47-B02E-4DADD878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86029-6774-E745-9CD2-913516E2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811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2547-C5B2-1042-93A5-EDBB2826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0A1A0-BC1C-DE49-B0E9-1DC52127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0A453-8BDF-7B4D-9684-625981C2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AA710-1490-1B47-9C59-AC36F379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8D37A-2131-B540-8501-600C472F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719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2AF3-5E52-5240-BEB0-4FB752C3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77DB7-EF6E-B141-ACF6-155FB790D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13F7A-4844-AF4F-8175-7CB1570AE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4B3A1-A54A-7A47-B9CD-BFD80204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B408A-211C-3F44-B0C8-802C216B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036A7-4316-994F-BB9B-91511D51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558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58F1-E127-9B4B-8CCD-0A155431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ABFD9-3A88-814D-851C-82A8E2523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CFE60-C877-354C-B8F5-D3A27582D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1235B-B591-2449-8DD1-37DC6B265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8FF16-087E-B949-BAB4-E714D89C1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8EDC4-92D6-7C4F-B8B7-6D6FD8DE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B765D-B146-9645-9179-9D97C929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9A5A9-E0A9-CA40-8A92-14292889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047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7D85-4EB9-AE47-946C-65A1DD6F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BD1B8-4522-984B-9C8D-00467B21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5D64A-C4E0-304E-8430-90A2CC78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04F9B-839B-914B-BF33-F68462FF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9231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25C61-E8FA-7E4E-BCED-0428C2D3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9942B-E2EA-CC45-9526-8811BAB4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936DB-E677-664F-99D1-32A13F50C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21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E481-30F5-9E46-A053-92A3840D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4D4B4-E783-B14A-B793-C2774981E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8B1B3-50A6-F749-A588-35A53793C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09603-9864-114E-A842-8B38DB0B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8FD68-A63E-4846-8542-ECE24072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0719-4D81-694A-BFFD-045263DF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864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E239-9DCB-6C48-A8CC-840243C7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C6A50-38D0-F74F-A65E-F9F3B9DE2C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B4D94-78A4-4C42-B007-9E3B1EF6C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57211-1D4F-264C-BE18-6C611B1CD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23700-4700-1E40-938A-5098115A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42910-CBB2-4B4A-AF2D-85AAC43B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344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56290-A089-F146-B6AE-011500AF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68248-7696-A242-8196-6D075DA94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4DFC7-8871-AB45-B62B-654B61A01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F0069-FF21-2B48-901D-DE1DF56AE65A}" type="datetimeFigureOut">
              <a:rPr lang="en-KR" smtClean="0"/>
              <a:t>2021/12/29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B69E7-D879-AE43-A009-164CE251F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B232A-573C-E24B-A55B-E2832D14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19427-597B-5844-B8C9-82715EFA3DB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210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3F6BEF-F714-495C-B49F-B26859BD9384}"/>
              </a:ext>
            </a:extLst>
          </p:cNvPr>
          <p:cNvSpPr txBox="1">
            <a:spLocks/>
          </p:cNvSpPr>
          <p:nvPr/>
        </p:nvSpPr>
        <p:spPr>
          <a:xfrm>
            <a:off x="7372225" y="5279467"/>
            <a:ext cx="3325978" cy="116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쌍의 작물 이미지를 입력 받아 해당 작물의 생육 기간을 예측하는 모델 개발 및 성능 테스트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271247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E35083B-D4B8-BE49-9063-DBB7E2BE2963}"/>
              </a:ext>
            </a:extLst>
          </p:cNvPr>
          <p:cNvSpPr txBox="1">
            <a:spLocks/>
          </p:cNvSpPr>
          <p:nvPr/>
        </p:nvSpPr>
        <p:spPr>
          <a:xfrm>
            <a:off x="6339189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Model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2A150-BEFD-B741-859D-184A7614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043" y="1480222"/>
            <a:ext cx="4356100" cy="29591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53DEB9-4FE5-874F-BF2B-3FC79A1D7311}"/>
              </a:ext>
            </a:extLst>
          </p:cNvPr>
          <p:cNvSpPr txBox="1">
            <a:spLocks/>
          </p:cNvSpPr>
          <p:nvPr/>
        </p:nvSpPr>
        <p:spPr>
          <a:xfrm>
            <a:off x="1044428" y="5279467"/>
            <a:ext cx="3823084" cy="109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학습된 모델 기반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시각화를 통해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CNN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이미지를 이해하는 방식 살펴보기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8DE65A-B124-9D40-902A-EBEC119E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57" y="2107882"/>
            <a:ext cx="4020226" cy="188042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143B50-5B3D-4641-872F-446074C4FCF7}"/>
              </a:ext>
            </a:extLst>
          </p:cNvPr>
          <p:cNvSpPr/>
          <p:nvPr/>
        </p:nvSpPr>
        <p:spPr>
          <a:xfrm>
            <a:off x="6232186" y="248055"/>
            <a:ext cx="5781472" cy="6361889"/>
          </a:xfrm>
          <a:prstGeom prst="roundRect">
            <a:avLst>
              <a:gd name="adj" fmla="val 6403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53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b="1" dirty="0"/>
              <a:t>Baseline</a:t>
            </a:r>
            <a:r>
              <a:rPr lang="ko-KR" altLang="en-US" b="1" dirty="0"/>
              <a:t>구성 및 </a:t>
            </a:r>
            <a:r>
              <a:rPr lang="ko-KR" altLang="en-US" b="1" dirty="0" err="1"/>
              <a:t>데이터셋</a:t>
            </a:r>
            <a:r>
              <a:rPr lang="ko-KR" altLang="en-US" b="1" dirty="0"/>
              <a:t> 생성</a:t>
            </a:r>
            <a:br>
              <a:rPr lang="ko-KR" altLang="en-US" dirty="0"/>
            </a:b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35247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ea"/>
              </a:rPr>
              <a:t>baseline </a:t>
            </a:r>
            <a:r>
              <a:rPr lang="ko-KR" altLang="en-US" sz="1200" b="1" dirty="0">
                <a:latin typeface="+mn-ea"/>
              </a:rPr>
              <a:t>구성 및 기본 </a:t>
            </a:r>
            <a:r>
              <a:rPr lang="ko-KR" altLang="en-US" sz="1200" b="1" dirty="0" err="1">
                <a:latin typeface="+mn-ea"/>
              </a:rPr>
              <a:t>셋팅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모델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sz="1200" dirty="0">
                <a:latin typeface="+mn-ea"/>
              </a:rPr>
              <a:t>mobilenet_v2 </a:t>
            </a:r>
            <a:r>
              <a:rPr lang="ko-KR" altLang="en-US" sz="1200" dirty="0">
                <a:latin typeface="+mn-ea"/>
              </a:rPr>
              <a:t>활용</a:t>
            </a:r>
            <a:br>
              <a:rPr lang="ko-KR" altLang="en-US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learning rate : 0.00005</a:t>
            </a:r>
          </a:p>
          <a:p>
            <a:endParaRPr lang="en-US" altLang="ko-KR" sz="12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데이터 전처리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이미지 사이즈가 크므로 효과적인 학습 진행을 위해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  이미지 </a:t>
            </a:r>
            <a:r>
              <a:rPr lang="en-US" sz="1200" dirty="0">
                <a:latin typeface="+mn-ea"/>
              </a:rPr>
              <a:t>Resize</a:t>
            </a:r>
          </a:p>
          <a:p>
            <a:endParaRPr lang="en-US" altLang="ko-KR" sz="12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데이터셋</a:t>
            </a:r>
            <a:r>
              <a:rPr lang="ko-KR" altLang="en-US" sz="1200" b="1" dirty="0">
                <a:latin typeface="+mn-ea"/>
              </a:rPr>
              <a:t> 생성</a:t>
            </a:r>
            <a:endParaRPr lang="en-US" altLang="ko-KR" sz="1200" b="1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작물별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 이미지 랜덤 추출 및 각각의 </a:t>
            </a:r>
            <a:r>
              <a:rPr lang="en-US" sz="1200" dirty="0" err="1">
                <a:latin typeface="+mn-ea"/>
              </a:rPr>
              <a:t>time_delta</a:t>
            </a:r>
            <a:r>
              <a:rPr lang="en-US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계산</a:t>
            </a:r>
          </a:p>
          <a:p>
            <a:endParaRPr lang="en-KR" sz="1200" dirty="0">
              <a:latin typeface="+mn-e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FA700A-A9F3-8A48-8B44-D98038067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74" y="5064496"/>
            <a:ext cx="4128926" cy="1341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BA3E6-A365-BD47-AC6D-1BDCE1ED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19" y="3670038"/>
            <a:ext cx="5557200" cy="1493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BCBDAA-C3D8-7843-AF20-86F9FDBDC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64" y="1628775"/>
            <a:ext cx="4990652" cy="4231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18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기본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(1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9E008E-0CE9-DF4D-AA07-AA329B2D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8" y="1628775"/>
            <a:ext cx="5940425" cy="4203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84619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주요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현황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모델 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sz="1200" dirty="0">
                <a:latin typeface="+mn-ea"/>
              </a:rPr>
              <a:t>mobilenet_v2 </a:t>
            </a:r>
            <a:r>
              <a:rPr lang="ko-KR" altLang="en-US" sz="1200" dirty="0">
                <a:latin typeface="+mn-ea"/>
              </a:rPr>
              <a:t>활용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learning rate : 0.00005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sz="1200" dirty="0">
                <a:latin typeface="+mn-ea"/>
              </a:rPr>
              <a:t>- epochs : 10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sz="1200" dirty="0">
                <a:latin typeface="+mn-ea"/>
              </a:rPr>
              <a:t>- </a:t>
            </a:r>
            <a:r>
              <a:rPr lang="en-US" sz="1200" dirty="0" err="1">
                <a:latin typeface="+mn-ea"/>
              </a:rPr>
              <a:t>batch_size</a:t>
            </a:r>
            <a:r>
              <a:rPr lang="en-US" sz="1200" dirty="0">
                <a:latin typeface="+mn-ea"/>
              </a:rPr>
              <a:t> :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데이터셋</a:t>
            </a:r>
            <a:r>
              <a:rPr lang="ko-KR" altLang="en-US" sz="1200" b="1" dirty="0">
                <a:latin typeface="+mn-ea"/>
              </a:rPr>
              <a:t> 생성 현황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작물별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개 이미지 랜덤 추출한 </a:t>
            </a:r>
            <a:r>
              <a:rPr lang="en-US" altLang="ko-KR" sz="1200" dirty="0">
                <a:latin typeface="+mn-ea"/>
              </a:rPr>
              <a:t>5000</a:t>
            </a:r>
            <a:r>
              <a:rPr lang="ko-KR" altLang="en-US" sz="1200" dirty="0">
                <a:latin typeface="+mn-ea"/>
              </a:rPr>
              <a:t>개 데이터 기준 학습 진행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train, validation </a:t>
            </a:r>
            <a:r>
              <a:rPr lang="ko-KR" altLang="en-US" sz="1200" dirty="0">
                <a:latin typeface="+mn-ea"/>
              </a:rPr>
              <a:t>비율 </a:t>
            </a:r>
            <a:r>
              <a:rPr lang="en-US" altLang="ko-KR" sz="1200" dirty="0">
                <a:latin typeface="+mn-ea"/>
              </a:rPr>
              <a:t>=&gt; 9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sz="1200" dirty="0">
                <a:latin typeface="+mn-ea"/>
              </a:rPr>
              <a:t>public : 8.109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sz="1200" dirty="0">
                <a:latin typeface="+mn-ea"/>
              </a:rPr>
              <a:t>- private : 8.243</a:t>
            </a:r>
            <a:endParaRPr lang="en-KR" sz="1200" dirty="0">
              <a:latin typeface="+mn-ea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FF10216-D069-8E4A-AD81-78E6718AA2AD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</a:t>
            </a:r>
            <a:r>
              <a:rPr lang="en-US" altLang="ko-KR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8.109</a:t>
            </a:r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6258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추가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(2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91589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1. Normalize transformation</a:t>
            </a:r>
          </a:p>
          <a:p>
            <a:endParaRPr lang="en-US" altLang="ko-KR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현재 이미지 데이터 기준</a:t>
            </a:r>
            <a:r>
              <a:rPr lang="en-US" altLang="ko-KR" sz="1200" dirty="0">
                <a:latin typeface="+mn-ea"/>
              </a:rPr>
              <a:t>, RGB </a:t>
            </a:r>
            <a:r>
              <a:rPr lang="ko-KR" altLang="en-US" sz="1200" dirty="0">
                <a:latin typeface="+mn-ea"/>
              </a:rPr>
              <a:t>평균 및 표준편차 산출 후 적용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altLang="ko-KR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public : 8.053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private : 8.278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2. </a:t>
            </a:r>
            <a:r>
              <a:rPr lang="ko-KR" altLang="en-US" sz="1200" b="1" dirty="0" err="1">
                <a:latin typeface="+mn-ea"/>
              </a:rPr>
              <a:t>상하반전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 err="1">
                <a:latin typeface="+mn-ea"/>
              </a:rPr>
              <a:t>좌우반전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transformation</a:t>
            </a:r>
          </a:p>
          <a:p>
            <a:endParaRPr lang="en-US" altLang="ko-KR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RandomHorizontalFlip</a:t>
            </a:r>
            <a:r>
              <a:rPr lang="en-US" altLang="ko-KR" sz="1200" dirty="0">
                <a:latin typeface="+mn-ea"/>
              </a:rPr>
              <a:t>(p=0.5),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RandomVerticalFlip</a:t>
            </a:r>
            <a:r>
              <a:rPr lang="en-US" altLang="ko-KR" sz="1200" dirty="0">
                <a:latin typeface="+mn-ea"/>
              </a:rPr>
              <a:t>(p=0.5) </a:t>
            </a:r>
            <a:r>
              <a:rPr lang="ko-KR" altLang="en-US" sz="1200" dirty="0">
                <a:latin typeface="+mn-ea"/>
              </a:rPr>
              <a:t>적용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altLang="ko-KR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public : 6.875</a:t>
            </a:r>
          </a:p>
          <a:p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private : 7.010</a:t>
            </a:r>
            <a:endParaRPr lang="en-KR" sz="12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BAD9-1A92-744F-B383-91578385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8" y="1624373"/>
            <a:ext cx="5976938" cy="2397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65A0E-8607-5947-B794-99422E8AA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38" y="4214618"/>
            <a:ext cx="4724693" cy="2318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6D101-75A5-5F46-BA5F-3999E3AC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14" y="4890776"/>
            <a:ext cx="5345923" cy="1484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9FC402A-FFC8-4045-B93E-3715E1217697}"/>
              </a:ext>
            </a:extLst>
          </p:cNvPr>
          <p:cNvSpPr/>
          <p:nvPr/>
        </p:nvSpPr>
        <p:spPr>
          <a:xfrm>
            <a:off x="5617693" y="5318547"/>
            <a:ext cx="379227" cy="532156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FDC4E23-7735-D64E-BEE1-B8616F971D8D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6.</a:t>
            </a:r>
            <a:r>
              <a:rPr lang="en-US" altLang="ko-KR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875</a:t>
            </a:r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9531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추가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(3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6005170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이상치 검토 및 훈련 데이터 제외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훈련 데이터 중 </a:t>
            </a:r>
            <a:r>
              <a:rPr lang="en-US" altLang="ko-KR" sz="1200" dirty="0">
                <a:latin typeface="+mn-ea"/>
              </a:rPr>
              <a:t>"BC_03" </a:t>
            </a:r>
            <a:r>
              <a:rPr lang="ko-KR" altLang="en-US" sz="1200" dirty="0">
                <a:latin typeface="+mn-ea"/>
              </a:rPr>
              <a:t>폴더 이미지의 경우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작물의 생육 상태가 </a:t>
            </a:r>
            <a:r>
              <a:rPr lang="ko-KR" altLang="en-US" sz="1200" dirty="0" err="1">
                <a:latin typeface="+mn-ea"/>
              </a:rPr>
              <a:t>이상치로</a:t>
            </a:r>
            <a:r>
              <a:rPr lang="ko-KR" altLang="en-US" sz="1200" dirty="0">
                <a:latin typeface="+mn-ea"/>
              </a:rPr>
              <a:t> 판단되어 제외 처리 후 테스트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테스트 결과 오히려 제외 전보다 모델의 성능이 떨어짐</a:t>
            </a:r>
            <a:r>
              <a:rPr lang="en-US" altLang="ko-KR" sz="1200" dirty="0">
                <a:latin typeface="+mn-ea"/>
              </a:rPr>
              <a:t>(public : 7.078)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=&gt; </a:t>
            </a:r>
            <a:r>
              <a:rPr lang="ko-KR" altLang="en-US" sz="1200" dirty="0">
                <a:latin typeface="+mn-ea"/>
              </a:rPr>
              <a:t>제외 전 데이터 기준으로 이후 테스트 진행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2. 90</a:t>
            </a:r>
            <a:r>
              <a:rPr lang="ko-KR" altLang="en-US" sz="1200" b="1" dirty="0">
                <a:latin typeface="+mn-ea"/>
              </a:rPr>
              <a:t>도 회전 </a:t>
            </a:r>
            <a:r>
              <a:rPr lang="en-US" altLang="ko-KR" sz="1200" b="1" dirty="0">
                <a:latin typeface="+mn-ea"/>
              </a:rPr>
              <a:t>transformation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RandomRotation</a:t>
            </a:r>
            <a:r>
              <a:rPr lang="en-US" altLang="ko-KR" sz="1200" dirty="0">
                <a:latin typeface="+mn-ea"/>
              </a:rPr>
              <a:t>(90) </a:t>
            </a:r>
            <a:r>
              <a:rPr lang="ko-KR" altLang="en-US" sz="1200" dirty="0">
                <a:latin typeface="+mn-ea"/>
              </a:rPr>
              <a:t>적용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 err="1">
                <a:latin typeface="+mn-ea"/>
              </a:rPr>
              <a:t>로테이션만</a:t>
            </a:r>
            <a:r>
              <a:rPr lang="ko-KR" altLang="en-US" sz="1200" dirty="0">
                <a:latin typeface="+mn-ea"/>
              </a:rPr>
              <a:t> 추가한 것임에도 앞선 테스트</a:t>
            </a:r>
            <a:r>
              <a:rPr lang="en-US" altLang="ko-KR" sz="1200" dirty="0">
                <a:latin typeface="+mn-ea"/>
              </a:rPr>
              <a:t>(2</a:t>
            </a:r>
            <a:r>
              <a:rPr lang="ko-KR" altLang="en-US" sz="1200" dirty="0">
                <a:latin typeface="+mn-ea"/>
              </a:rPr>
              <a:t>차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대비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성능이 향상됨</a:t>
            </a:r>
            <a:r>
              <a:rPr lang="en-US" altLang="ko-KR" sz="1200" dirty="0">
                <a:latin typeface="+mn-ea"/>
              </a:rPr>
              <a:t>(public : 6.326)</a:t>
            </a:r>
          </a:p>
          <a:p>
            <a:pPr>
              <a:spcBef>
                <a:spcPts val="600"/>
              </a:spcBef>
            </a:pP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추가 </a:t>
            </a:r>
            <a:r>
              <a:rPr lang="ko-KR" altLang="en-US" sz="1200" b="1" dirty="0" err="1">
                <a:latin typeface="+mn-ea"/>
              </a:rPr>
              <a:t>셋팅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3. Normalize transformation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Imagenet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데이터셋</a:t>
            </a:r>
            <a:r>
              <a:rPr lang="ko-KR" altLang="en-US" sz="1200" dirty="0">
                <a:latin typeface="+mn-ea"/>
              </a:rPr>
              <a:t> 기준으로 산출된 평균 및 표준편차를 사용함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테스트 결과 </a:t>
            </a:r>
            <a:r>
              <a:rPr lang="en-US" altLang="ko-KR" sz="1200" dirty="0">
                <a:latin typeface="+mn-ea"/>
              </a:rPr>
              <a:t>public </a:t>
            </a:r>
            <a:r>
              <a:rPr lang="ko-KR" altLang="en-US" sz="1200" dirty="0">
                <a:latin typeface="+mn-ea"/>
              </a:rPr>
              <a:t>기준 성능 소폭 향상</a:t>
            </a:r>
            <a:r>
              <a:rPr lang="en-US" altLang="ko-KR" sz="1200" dirty="0">
                <a:latin typeface="+mn-ea"/>
              </a:rPr>
              <a:t>, private </a:t>
            </a:r>
            <a:r>
              <a:rPr lang="ko-KR" altLang="en-US" sz="1200" dirty="0">
                <a:latin typeface="+mn-ea"/>
              </a:rPr>
              <a:t>기준 성능 약간 저하됨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종합적으로 봤을 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기존 대비 유의미한 성능 향상은 없는 것으로 판단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현재 데이터 기준으로 산출한 평균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표준편차를 사용하여 이후 테스트 진행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261122E-03EB-144E-BCC0-6E28A8FAB78C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6.326]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C558B-16CD-2D4F-8E86-7B6450FB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7" y="1628775"/>
            <a:ext cx="5984953" cy="2563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EBDBF-5E72-4F4A-95F2-5F09B84F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7" y="4854825"/>
            <a:ext cx="5976938" cy="1163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444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현 모델 기준 </a:t>
            </a:r>
            <a:r>
              <a:rPr lang="en-US" altLang="ko-KR" b="1" dirty="0"/>
              <a:t>epochs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(4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1349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1. epochs 15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오히려 </a:t>
            </a:r>
            <a:r>
              <a:rPr lang="en-US" altLang="ko-KR" sz="1200" dirty="0">
                <a:latin typeface="+mn-ea"/>
              </a:rPr>
              <a:t>epochs 10</a:t>
            </a:r>
            <a:r>
              <a:rPr lang="ko-KR" altLang="en-US" sz="1200" dirty="0">
                <a:latin typeface="+mn-ea"/>
              </a:rPr>
              <a:t>일 때 보다 모델의 성능이 떨어진 것으로 확인됨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(public : 6.498)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2. epochs 20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epochs 15</a:t>
            </a:r>
            <a:r>
              <a:rPr lang="ko-KR" altLang="en-US" sz="1200" dirty="0">
                <a:latin typeface="+mn-ea"/>
              </a:rPr>
              <a:t>는 물론이고</a:t>
            </a:r>
            <a:r>
              <a:rPr lang="en-US" altLang="ko-KR" sz="1200" dirty="0">
                <a:latin typeface="+mn-ea"/>
              </a:rPr>
              <a:t>, epochs 10</a:t>
            </a:r>
            <a:r>
              <a:rPr lang="ko-KR" altLang="en-US" sz="1200" dirty="0">
                <a:latin typeface="+mn-ea"/>
              </a:rPr>
              <a:t>일 때 보다 모델의 성능이 향상된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것으로 확인됨</a:t>
            </a:r>
            <a:r>
              <a:rPr lang="en-US" altLang="ko-KR" sz="1200" dirty="0">
                <a:latin typeface="+mn-ea"/>
              </a:rPr>
              <a:t>(public : 6.067)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3. epochs 19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- 20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중</a:t>
            </a:r>
            <a:r>
              <a:rPr lang="en-US" altLang="ko-KR" sz="1200" dirty="0">
                <a:latin typeface="+mn-ea"/>
              </a:rPr>
              <a:t>, validation </a:t>
            </a:r>
            <a:r>
              <a:rPr lang="ko-KR" altLang="en-US" sz="1200" dirty="0">
                <a:latin typeface="+mn-ea"/>
              </a:rPr>
              <a:t>데이터 기준 성능이 가장 좋게 나타났던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불러와 테스트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지금까지의 테스트 중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가장 좋은 성능을 나타냄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=&gt; public </a:t>
            </a:r>
            <a:r>
              <a:rPr lang="ko-KR" altLang="en-US" sz="1200" dirty="0">
                <a:latin typeface="+mn-ea"/>
              </a:rPr>
              <a:t>기준 </a:t>
            </a:r>
            <a:r>
              <a:rPr lang="en-US" altLang="ko-KR" sz="1200" dirty="0">
                <a:latin typeface="+mn-ea"/>
              </a:rPr>
              <a:t>RMSE 5</a:t>
            </a:r>
            <a:r>
              <a:rPr lang="ko-KR" altLang="en-US" sz="1200" dirty="0" err="1">
                <a:latin typeface="+mn-ea"/>
              </a:rPr>
              <a:t>점대</a:t>
            </a:r>
            <a:r>
              <a:rPr lang="ko-KR" altLang="en-US" sz="1200" dirty="0">
                <a:latin typeface="+mn-ea"/>
              </a:rPr>
              <a:t> 최초 진입</a:t>
            </a:r>
            <a:r>
              <a:rPr lang="en-US" altLang="ko-KR" sz="1200" dirty="0">
                <a:latin typeface="+mn-ea"/>
              </a:rPr>
              <a:t>(public : 5.820)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DF8A1-C29A-8948-9E1B-6A55872E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38" y="1628775"/>
            <a:ext cx="6300787" cy="4545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A6E13-04A5-6242-A2A0-4B467F58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837" y="1464554"/>
            <a:ext cx="2455559" cy="5096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97495819-3362-3B4C-9F94-E376EA044258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5.820]</a:t>
            </a:r>
          </a:p>
        </p:txBody>
      </p:sp>
    </p:spTree>
    <p:extLst>
      <p:ext uri="{BB962C8B-B14F-4D97-AF65-F5344CB8AC3E}">
        <p14:creationId xmlns:p14="http://schemas.microsoft.com/office/powerpoint/2010/main" val="510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497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6)</a:t>
            </a:r>
            <a:r>
              <a:rPr lang="ko-KR" altLang="en-US" b="1" dirty="0"/>
              <a:t> </a:t>
            </a:r>
            <a:r>
              <a:rPr lang="en-US" altLang="ko-KR" b="1" dirty="0"/>
              <a:t>learning rate </a:t>
            </a:r>
            <a:r>
              <a:rPr lang="ko-KR" altLang="en-US" b="1" dirty="0"/>
              <a:t>조정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epochs </a:t>
            </a:r>
            <a:r>
              <a:rPr lang="ko-KR" altLang="en-US" b="1" dirty="0" err="1"/>
              <a:t>셋팅</a:t>
            </a:r>
            <a:r>
              <a:rPr lang="ko-KR" altLang="en-US" b="1" dirty="0"/>
              <a:t> 및 테스트</a:t>
            </a:r>
            <a:r>
              <a:rPr lang="en-US" altLang="ko-KR" b="1" dirty="0"/>
              <a:t>(5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8236550" cy="4201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1.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0.00003, epochs 30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기존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결과 </a:t>
            </a:r>
            <a:r>
              <a:rPr lang="en-US" altLang="ko-KR" sz="1200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불러온 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조정한 </a:t>
            </a:r>
            <a:r>
              <a:rPr lang="en-US" altLang="ko-KR" sz="1200" b="1" dirty="0">
                <a:latin typeface="+mn-ea"/>
              </a:rPr>
              <a:t>learning rate </a:t>
            </a:r>
            <a:r>
              <a:rPr lang="ko-KR" altLang="en-US" sz="1200" b="1" dirty="0">
                <a:latin typeface="+mn-ea"/>
              </a:rPr>
              <a:t>기준으로 추가 </a:t>
            </a:r>
            <a:r>
              <a:rPr lang="en-US" altLang="ko-KR" sz="1200" b="1" dirty="0">
                <a:latin typeface="+mn-ea"/>
              </a:rPr>
              <a:t>10 epoch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진행함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기대와 달리 오히려 </a:t>
            </a:r>
            <a:r>
              <a:rPr lang="ko-KR" altLang="en-US" sz="1200" b="1" dirty="0">
                <a:latin typeface="+mn-ea"/>
              </a:rPr>
              <a:t>기존 대비 성능이 저하</a:t>
            </a:r>
            <a:r>
              <a:rPr lang="ko-KR" altLang="en-US" sz="1200" dirty="0">
                <a:latin typeface="+mn-ea"/>
              </a:rPr>
              <a:t>된 것으로 확인됨</a:t>
            </a:r>
            <a:r>
              <a:rPr lang="en-US" altLang="ko-KR" sz="1200" dirty="0">
                <a:latin typeface="+mn-ea"/>
              </a:rPr>
              <a:t>(public : 6.323)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2.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0.00003, epochs 28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중</a:t>
            </a:r>
            <a:r>
              <a:rPr lang="en-US" altLang="ko-KR" sz="1200" dirty="0">
                <a:latin typeface="+mn-ea"/>
              </a:rPr>
              <a:t>, validation </a:t>
            </a:r>
            <a:r>
              <a:rPr lang="ko-KR" altLang="en-US" sz="1200" dirty="0">
                <a:latin typeface="+mn-ea"/>
              </a:rPr>
              <a:t>데이터 기준 </a:t>
            </a:r>
            <a:r>
              <a:rPr lang="ko-KR" altLang="en-US" sz="1200" b="1" dirty="0">
                <a:latin typeface="+mn-ea"/>
              </a:rPr>
              <a:t>성능이 가장 좋게 나타났던 </a:t>
            </a:r>
            <a:r>
              <a:rPr lang="en-US" altLang="ko-KR" sz="1200" b="1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불러와 테스트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public </a:t>
            </a:r>
            <a:r>
              <a:rPr lang="ko-KR" altLang="en-US" sz="1200" dirty="0">
                <a:latin typeface="+mn-ea"/>
              </a:rPr>
              <a:t>기준 다시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점대에</a:t>
            </a:r>
            <a:r>
              <a:rPr lang="ko-KR" altLang="en-US" sz="1200" dirty="0">
                <a:latin typeface="+mn-ea"/>
              </a:rPr>
              <a:t> 진입하긴 했으나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기존 모델의 성능 대비 향상되지는 않은 것으로 확인됨</a:t>
            </a:r>
            <a:r>
              <a:rPr lang="en-US" altLang="ko-KR" sz="1200" dirty="0">
                <a:latin typeface="+mn-ea"/>
              </a:rPr>
              <a:t>(public : 5.873)</a:t>
            </a:r>
          </a:p>
          <a:p>
            <a:pPr>
              <a:spcBef>
                <a:spcPts val="600"/>
              </a:spcBef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3.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0.00001, epochs 40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기존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결과 </a:t>
            </a:r>
            <a:r>
              <a:rPr lang="en-US" altLang="ko-KR" sz="1200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불러온 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b="1" dirty="0">
                <a:latin typeface="+mn-ea"/>
              </a:rPr>
              <a:t>조정한 </a:t>
            </a:r>
            <a:r>
              <a:rPr lang="en-US" altLang="ko-KR" sz="1200" b="1" dirty="0">
                <a:latin typeface="+mn-ea"/>
              </a:rPr>
              <a:t>learning rate </a:t>
            </a:r>
            <a:r>
              <a:rPr lang="ko-KR" altLang="en-US" sz="1200" b="1" dirty="0">
                <a:latin typeface="+mn-ea"/>
              </a:rPr>
              <a:t>기준으로 추가 </a:t>
            </a:r>
            <a:r>
              <a:rPr lang="en-US" altLang="ko-KR" sz="1200" b="1" dirty="0">
                <a:latin typeface="+mn-ea"/>
              </a:rPr>
              <a:t>10 epoch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진행함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기대와는 달리 </a:t>
            </a:r>
            <a:r>
              <a:rPr lang="ko-KR" altLang="en-US" sz="1200" b="1" dirty="0">
                <a:latin typeface="+mn-ea"/>
              </a:rPr>
              <a:t>성능이 오히려 저하</a:t>
            </a:r>
            <a:r>
              <a:rPr lang="ko-KR" altLang="en-US" sz="1200" dirty="0">
                <a:latin typeface="+mn-ea"/>
              </a:rPr>
              <a:t>된 것으로 나타남</a:t>
            </a:r>
            <a:r>
              <a:rPr lang="en-US" altLang="ko-KR" sz="1200" dirty="0">
                <a:latin typeface="+mn-ea"/>
              </a:rPr>
              <a:t>(public : 6.407)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4. </a:t>
            </a:r>
            <a:r>
              <a:rPr lang="en-US" altLang="ko-KR" sz="1200" b="1" dirty="0" err="1">
                <a:latin typeface="+mn-ea"/>
              </a:rPr>
              <a:t>lr</a:t>
            </a:r>
            <a:r>
              <a:rPr lang="en-US" altLang="ko-KR" sz="1200" b="1" dirty="0">
                <a:latin typeface="+mn-ea"/>
              </a:rPr>
              <a:t> 0.00001, epochs 32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- 40</a:t>
            </a:r>
            <a:r>
              <a:rPr lang="ko-KR" altLang="en-US" sz="1200" dirty="0">
                <a:latin typeface="+mn-ea"/>
              </a:rPr>
              <a:t>번의 </a:t>
            </a:r>
            <a:r>
              <a:rPr lang="en-US" altLang="ko-KR" sz="1200" dirty="0">
                <a:latin typeface="+mn-ea"/>
              </a:rPr>
              <a:t>epoch </a:t>
            </a:r>
            <a:r>
              <a:rPr lang="ko-KR" altLang="en-US" sz="1200" dirty="0">
                <a:latin typeface="+mn-ea"/>
              </a:rPr>
              <a:t>중</a:t>
            </a:r>
            <a:r>
              <a:rPr lang="en-US" altLang="ko-KR" sz="1200" dirty="0">
                <a:latin typeface="+mn-ea"/>
              </a:rPr>
              <a:t>, validation </a:t>
            </a:r>
            <a:r>
              <a:rPr lang="ko-KR" altLang="en-US" sz="1200" dirty="0">
                <a:latin typeface="+mn-ea"/>
              </a:rPr>
              <a:t>데이터 기준 </a:t>
            </a:r>
            <a:r>
              <a:rPr lang="ko-KR" altLang="en-US" sz="1200" b="1" dirty="0">
                <a:latin typeface="+mn-ea"/>
              </a:rPr>
              <a:t>성능이 가장 좋게 나타났던 </a:t>
            </a:r>
            <a:r>
              <a:rPr lang="en-US" altLang="ko-KR" sz="1200" b="1" dirty="0">
                <a:latin typeface="+mn-ea"/>
              </a:rPr>
              <a:t>model state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불러와 테스트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마찬가지로 기존 대비 성능이 좋지 못한 것으로 확인됨</a:t>
            </a:r>
            <a:r>
              <a:rPr lang="en-US" altLang="ko-KR" sz="1200" dirty="0">
                <a:latin typeface="+mn-ea"/>
              </a:rPr>
              <a:t>(public : 6.247)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=&gt; </a:t>
            </a:r>
            <a:r>
              <a:rPr lang="ko-KR" altLang="en-US" sz="1200" u="sng" dirty="0">
                <a:latin typeface="+mn-ea"/>
              </a:rPr>
              <a:t>본 모델 기준으로 약 </a:t>
            </a:r>
            <a:r>
              <a:rPr lang="en-US" altLang="ko-KR" sz="1200" u="sng" dirty="0">
                <a:latin typeface="+mn-ea"/>
              </a:rPr>
              <a:t>20 epochs </a:t>
            </a:r>
            <a:r>
              <a:rPr lang="ko-KR" altLang="en-US" sz="1200" u="sng" dirty="0">
                <a:latin typeface="+mn-ea"/>
              </a:rPr>
              <a:t>이후에는 </a:t>
            </a:r>
            <a:r>
              <a:rPr lang="ko-KR" altLang="en-US" sz="1200" u="sng" dirty="0" err="1">
                <a:latin typeface="+mn-ea"/>
              </a:rPr>
              <a:t>과적합이</a:t>
            </a:r>
            <a:r>
              <a:rPr lang="ko-KR" altLang="en-US" sz="1200" u="sng" dirty="0">
                <a:latin typeface="+mn-ea"/>
              </a:rPr>
              <a:t> 나타난 것으로 추정됨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86DEF2B-C2AE-0544-831E-74BB8C436B8D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5.820]</a:t>
            </a:r>
          </a:p>
        </p:txBody>
      </p:sp>
    </p:spTree>
    <p:extLst>
      <p:ext uri="{BB962C8B-B14F-4D97-AF65-F5344CB8AC3E}">
        <p14:creationId xmlns:p14="http://schemas.microsoft.com/office/powerpoint/2010/main" val="182470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62903" y="324873"/>
            <a:ext cx="6134558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2. Model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7)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 모델 </a:t>
            </a:r>
            <a:r>
              <a:rPr lang="ko-KR" altLang="en-US" b="1" dirty="0" err="1"/>
              <a:t>예측결과</a:t>
            </a:r>
            <a:r>
              <a:rPr lang="ko-KR" altLang="en-US" b="1" dirty="0"/>
              <a:t> 앙상블 및 테스트</a:t>
            </a:r>
            <a:r>
              <a:rPr lang="en-US" altLang="ko-KR" b="1" dirty="0"/>
              <a:t>(6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822007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b="1" dirty="0">
                <a:latin typeface="+mn-ea"/>
              </a:rPr>
              <a:t>1. </a:t>
            </a:r>
            <a:r>
              <a:rPr lang="ko-KR" altLang="en-US" sz="1200" b="1" dirty="0">
                <a:latin typeface="+mn-ea"/>
              </a:rPr>
              <a:t>성능이 가장 좋았던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개 모델 </a:t>
            </a:r>
            <a:r>
              <a:rPr lang="ko-KR" altLang="en-US" sz="1200" b="1" dirty="0" err="1">
                <a:latin typeface="+mn-ea"/>
              </a:rPr>
              <a:t>예측결과</a:t>
            </a:r>
            <a:r>
              <a:rPr lang="ko-KR" altLang="en-US" sz="1200" b="1" dirty="0">
                <a:latin typeface="+mn-ea"/>
              </a:rPr>
              <a:t> 앙상블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내용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epochs 19 </a:t>
            </a:r>
            <a:r>
              <a:rPr lang="ko-KR" altLang="en-US" sz="1200" dirty="0">
                <a:latin typeface="+mn-ea"/>
              </a:rPr>
              <a:t>모델과 </a:t>
            </a:r>
            <a:r>
              <a:rPr lang="en-US" altLang="ko-KR" sz="1200" dirty="0">
                <a:latin typeface="+mn-ea"/>
              </a:rPr>
              <a:t>epochs 28 </a:t>
            </a:r>
            <a:r>
              <a:rPr lang="ko-KR" altLang="en-US" sz="1200" dirty="0">
                <a:latin typeface="+mn-ea"/>
              </a:rPr>
              <a:t>모델이 예측한 결과를 </a:t>
            </a:r>
            <a:r>
              <a:rPr lang="en-US" altLang="ko-KR" sz="1200" dirty="0">
                <a:latin typeface="+mn-ea"/>
              </a:rPr>
              <a:t>5:5</a:t>
            </a:r>
            <a:r>
              <a:rPr lang="ko-KR" altLang="en-US" sz="1200" dirty="0">
                <a:latin typeface="+mn-ea"/>
              </a:rPr>
              <a:t>로 앙상블 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테스트 결과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큰 폭은 아니지만 아래와 같이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>
                <a:latin typeface="+mn-ea"/>
              </a:rPr>
              <a:t>가 약간 개선되었음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이는 지금까지의 테스트 중 가장 좋은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u="sng" dirty="0">
                <a:latin typeface="+mn-ea"/>
              </a:rPr>
              <a:t>서로 다른 모델간의 앙상블로 인해 성능이 개선</a:t>
            </a:r>
            <a:r>
              <a:rPr lang="ko-KR" altLang="en-US" sz="1200" dirty="0">
                <a:latin typeface="+mn-ea"/>
              </a:rPr>
              <a:t>된 것으로 확인됨</a:t>
            </a:r>
          </a:p>
          <a:p>
            <a:pPr>
              <a:spcBef>
                <a:spcPts val="600"/>
              </a:spcBef>
            </a:pPr>
            <a:endParaRPr lang="ko-KR" altLang="en-US" sz="1200" b="1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테스트 결과 </a:t>
            </a:r>
            <a:r>
              <a:rPr lang="en-US" altLang="ko-KR" sz="1200" b="1" dirty="0">
                <a:latin typeface="+mn-ea"/>
              </a:rPr>
              <a:t>SCORE (DACON </a:t>
            </a:r>
            <a:r>
              <a:rPr lang="ko-KR" altLang="en-US" sz="1200" b="1" dirty="0">
                <a:latin typeface="+mn-ea"/>
              </a:rPr>
              <a:t>제출 후 산출된 점수 기준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public : 5.812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private : 6.026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7495819-3362-3B4C-9F94-E376EA044258}"/>
              </a:ext>
            </a:extLst>
          </p:cNvPr>
          <p:cNvSpPr txBox="1">
            <a:spLocks/>
          </p:cNvSpPr>
          <p:nvPr/>
        </p:nvSpPr>
        <p:spPr>
          <a:xfrm>
            <a:off x="6407190" y="661647"/>
            <a:ext cx="2824361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[BEST SCORE : 5.8</a:t>
            </a:r>
            <a:r>
              <a:rPr lang="en-US" altLang="ko-KR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12</a:t>
            </a:r>
            <a:r>
              <a:rPr lang="en-US" sz="2000" i="1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16A9C-5398-204E-B2A3-31673CD1B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47" y="3757330"/>
            <a:ext cx="8012412" cy="2536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85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 err="1"/>
              <a:t>LeNET</a:t>
            </a:r>
            <a:r>
              <a:rPr lang="en-US" altLang="ko-KR" b="1" dirty="0"/>
              <a:t> </a:t>
            </a:r>
            <a:r>
              <a:rPr lang="ko-KR" altLang="en-US" b="1" dirty="0"/>
              <a:t>기반으로 모델 학습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8540543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기본적인 </a:t>
            </a:r>
            <a:r>
              <a:rPr lang="en-US" altLang="ko-KR" sz="1200" b="1" dirty="0" err="1">
                <a:latin typeface="+mn-ea"/>
              </a:rPr>
              <a:t>LeNet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구조를 활용해 </a:t>
            </a:r>
            <a:r>
              <a:rPr lang="en-US" altLang="ko-KR" sz="1200" b="1" dirty="0">
                <a:latin typeface="+mn-ea"/>
              </a:rPr>
              <a:t>CNN</a:t>
            </a:r>
            <a:r>
              <a:rPr lang="ko-KR" altLang="en-US" sz="1200" b="1" dirty="0">
                <a:latin typeface="+mn-ea"/>
              </a:rPr>
              <a:t>이 이미지를 이해하는 방식에 대해 살펴보고자 함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오른쪽 이미지와 같은 구조의 첫번째 레이어에서 </a:t>
            </a:r>
            <a:r>
              <a:rPr lang="en-US" altLang="ko-KR" sz="1200" dirty="0">
                <a:latin typeface="+mn-ea"/>
              </a:rPr>
              <a:t>Feature Map</a:t>
            </a:r>
            <a:r>
              <a:rPr lang="ko-KR" altLang="en-US" sz="1200" dirty="0">
                <a:latin typeface="+mn-ea"/>
              </a:rPr>
              <a:t>을 뽑아낸 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추출된 </a:t>
            </a: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개 </a:t>
            </a:r>
            <a:r>
              <a:rPr lang="ko-KR" altLang="en-US" sz="1200" dirty="0" err="1">
                <a:latin typeface="+mn-ea"/>
              </a:rPr>
              <a:t>채널별로</a:t>
            </a:r>
            <a:r>
              <a:rPr lang="ko-KR" altLang="en-US" sz="1200" dirty="0">
                <a:latin typeface="+mn-ea"/>
              </a:rPr>
              <a:t> 시각화 및 비교 예정</a:t>
            </a:r>
          </a:p>
          <a:p>
            <a:pPr>
              <a:spcBef>
                <a:spcPts val="600"/>
              </a:spcBef>
            </a:pPr>
            <a:endParaRPr lang="ko-KR" altLang="en-US" sz="1200" b="1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단계별 학습 진행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learning rate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조정해가며 총 </a:t>
            </a:r>
            <a:r>
              <a:rPr lang="en-US" altLang="ko-KR" sz="1200" dirty="0">
                <a:latin typeface="+mn-ea"/>
              </a:rPr>
              <a:t>40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epochs </a:t>
            </a:r>
            <a:r>
              <a:rPr lang="ko-KR" altLang="en-US" sz="1200" dirty="0">
                <a:latin typeface="+mn-ea"/>
              </a:rPr>
              <a:t>진행함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lr</a:t>
            </a:r>
            <a:r>
              <a:rPr lang="en-US" altLang="ko-KR" sz="1200" dirty="0">
                <a:latin typeface="+mn-ea"/>
              </a:rPr>
              <a:t> 0.00005 </a:t>
            </a:r>
            <a:r>
              <a:rPr lang="ko-KR" altLang="en-US" sz="1200" dirty="0">
                <a:latin typeface="+mn-ea"/>
              </a:rPr>
              <a:t>기준으로 </a:t>
            </a:r>
            <a:r>
              <a:rPr lang="en-US" altLang="ko-KR" sz="1200" dirty="0">
                <a:latin typeface="+mn-ea"/>
              </a:rPr>
              <a:t>20 epochs </a:t>
            </a:r>
            <a:r>
              <a:rPr lang="ko-KR" altLang="en-US" sz="1200" dirty="0">
                <a:latin typeface="+mn-ea"/>
              </a:rPr>
              <a:t>진행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lr</a:t>
            </a:r>
            <a:r>
              <a:rPr lang="en-US" altLang="ko-KR" sz="1200" dirty="0">
                <a:latin typeface="+mn-ea"/>
              </a:rPr>
              <a:t> 0.00003 </a:t>
            </a:r>
            <a:r>
              <a:rPr lang="ko-KR" altLang="en-US" sz="1200" dirty="0">
                <a:latin typeface="+mn-ea"/>
              </a:rPr>
              <a:t>기준으로 추가 </a:t>
            </a:r>
            <a:r>
              <a:rPr lang="en-US" altLang="ko-KR" sz="1200" dirty="0">
                <a:latin typeface="+mn-ea"/>
              </a:rPr>
              <a:t>10 epochs </a:t>
            </a:r>
            <a:r>
              <a:rPr lang="ko-KR" altLang="en-US" sz="1200" dirty="0">
                <a:latin typeface="+mn-ea"/>
              </a:rPr>
              <a:t>진행 </a:t>
            </a: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누적 </a:t>
            </a:r>
            <a:r>
              <a:rPr lang="en-US" altLang="ko-KR" sz="1200" dirty="0">
                <a:latin typeface="+mn-ea"/>
              </a:rPr>
              <a:t>30 epochs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- </a:t>
            </a:r>
            <a:r>
              <a:rPr lang="en-US" altLang="ko-KR" sz="1200" dirty="0" err="1">
                <a:latin typeface="+mn-ea"/>
              </a:rPr>
              <a:t>lr</a:t>
            </a:r>
            <a:r>
              <a:rPr lang="en-US" altLang="ko-KR" sz="1200" dirty="0">
                <a:latin typeface="+mn-ea"/>
              </a:rPr>
              <a:t> 0.00001 </a:t>
            </a:r>
            <a:r>
              <a:rPr lang="ko-KR" altLang="en-US" sz="1200" dirty="0">
                <a:latin typeface="+mn-ea"/>
              </a:rPr>
              <a:t>기준으로 추가 </a:t>
            </a:r>
            <a:r>
              <a:rPr lang="en-US" altLang="ko-KR" sz="1200" dirty="0">
                <a:latin typeface="+mn-ea"/>
              </a:rPr>
              <a:t>10 epochs </a:t>
            </a:r>
            <a:r>
              <a:rPr lang="ko-KR" altLang="en-US" sz="1200" dirty="0">
                <a:latin typeface="+mn-ea"/>
              </a:rPr>
              <a:t>진행 </a:t>
            </a: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누적 </a:t>
            </a:r>
            <a:r>
              <a:rPr lang="en-US" altLang="ko-KR" sz="1200" dirty="0">
                <a:latin typeface="+mn-ea"/>
              </a:rPr>
              <a:t>40 epochs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학습된 모델의 상태 및 성능 수준에 따라 동일한 이미지에 대해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Feature Map</a:t>
            </a:r>
            <a:r>
              <a:rPr lang="ko-KR" altLang="en-US" sz="1200" dirty="0">
                <a:latin typeface="+mn-ea"/>
              </a:rPr>
              <a:t>이 어떻게 달라지는지 비교해보고자 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모델의 최종 성능이 중요한 </a:t>
            </a:r>
            <a:r>
              <a:rPr lang="en-US" altLang="ko-KR" sz="1200" b="1" dirty="0">
                <a:latin typeface="+mn-ea"/>
              </a:rPr>
              <a:t>Part</a:t>
            </a:r>
            <a:r>
              <a:rPr lang="ko-KR" altLang="en-US" sz="1200" b="1" dirty="0">
                <a:latin typeface="+mn-ea"/>
              </a:rPr>
              <a:t>는 아니므로</a:t>
            </a:r>
            <a:r>
              <a:rPr lang="en-US" altLang="ko-KR" sz="1200" b="1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절대적인 모델의 성능 수치보다는 학습 초반과 후반의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상대적인 성능 변화 수치를 참조하며 진행하고자 함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CEED2-13C8-B447-858E-CC663F85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475" y="2323337"/>
            <a:ext cx="6261100" cy="2578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91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401821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시각화 준비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해당 시점의 체크포인트 불러오기 </a:t>
            </a:r>
            <a:r>
              <a:rPr lang="en-US" altLang="ko-KR" sz="1200" dirty="0">
                <a:latin typeface="+mn-ea"/>
              </a:rPr>
              <a:t>=&gt;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에 반영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모델 </a:t>
            </a:r>
            <a:r>
              <a:rPr lang="en-US" altLang="ko-KR" sz="1200" dirty="0">
                <a:latin typeface="+mn-ea"/>
              </a:rPr>
              <a:t>layer </a:t>
            </a:r>
            <a:r>
              <a:rPr lang="ko-KR" altLang="en-US" sz="1200" dirty="0">
                <a:latin typeface="+mn-ea"/>
              </a:rPr>
              <a:t>정보 확인 및 첫번째 </a:t>
            </a:r>
            <a:r>
              <a:rPr lang="en-US" altLang="ko-KR" sz="1200" dirty="0">
                <a:latin typeface="+mn-ea"/>
              </a:rPr>
              <a:t>Conv2d</a:t>
            </a:r>
            <a:r>
              <a:rPr lang="ko-KR" altLang="en-US" sz="1200" dirty="0">
                <a:latin typeface="+mn-ea"/>
              </a:rPr>
              <a:t> 레이어 추출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</a:t>
            </a:r>
            <a:r>
              <a:rPr lang="ko-KR" altLang="en-US" sz="1200" dirty="0">
                <a:latin typeface="+mn-ea"/>
              </a:rPr>
              <a:t>차 테스트 원본 이미지 출력 및 모양 확인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C2126-451D-DE40-A2A4-2B041FD1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3048176"/>
            <a:ext cx="4006631" cy="3223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788CB-85A6-4D41-9919-E79C1954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965" y="2758941"/>
            <a:ext cx="6546460" cy="3802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D15C4-2249-EB43-BF02-BC72D1C8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98" y="1817152"/>
            <a:ext cx="5253409" cy="992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70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632737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시각화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개 </a:t>
            </a:r>
            <a:r>
              <a:rPr lang="ko-KR" altLang="en-US" sz="1200" dirty="0" err="1">
                <a:latin typeface="+mn-ea"/>
              </a:rPr>
              <a:t>채널별로</a:t>
            </a:r>
            <a:r>
              <a:rPr lang="ko-KR" altLang="en-US" sz="1200" dirty="0">
                <a:latin typeface="+mn-ea"/>
              </a:rPr>
              <a:t> 이미지의 서로 다른 부분에 집중해 특성을 추출하고 있는 것으로 확인됨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80038-9D40-7349-B62D-5708A74A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82" y="2228259"/>
            <a:ext cx="8938061" cy="4256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95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706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1)</a:t>
            </a:r>
            <a:r>
              <a:rPr lang="ko-KR" altLang="en-US" sz="1200" b="1" dirty="0">
                <a:latin typeface="+mn-ea"/>
              </a:rPr>
              <a:t> 첫번째 </a:t>
            </a:r>
            <a:r>
              <a:rPr lang="en-US" altLang="ko-KR" sz="1200" b="1" dirty="0">
                <a:latin typeface="+mn-ea"/>
              </a:rPr>
              <a:t>epoch </a:t>
            </a:r>
            <a:r>
              <a:rPr lang="ko-KR" altLang="en-US" sz="1200" b="1" dirty="0">
                <a:latin typeface="+mn-ea"/>
              </a:rPr>
              <a:t>시점의 모델 기준 </a:t>
            </a: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확인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6EBEE-2644-6D43-96C1-2CB2A182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64" y="2289778"/>
            <a:ext cx="8752697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3D4C4-E2E1-F843-AB2E-8803B73F7746}"/>
              </a:ext>
            </a:extLst>
          </p:cNvPr>
          <p:cNvSpPr txBox="1"/>
          <p:nvPr/>
        </p:nvSpPr>
        <p:spPr>
          <a:xfrm>
            <a:off x="4098646" y="1983058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첫번째 </a:t>
            </a:r>
            <a:r>
              <a:rPr lang="en-US" altLang="ko-KR" dirty="0">
                <a:latin typeface="+mn-ea"/>
              </a:rPr>
              <a:t>epoch </a:t>
            </a:r>
            <a:r>
              <a:rPr lang="ko-KR" altLang="en-US" dirty="0">
                <a:latin typeface="+mn-ea"/>
              </a:rPr>
              <a:t>시점 모델 기준</a:t>
            </a:r>
            <a:r>
              <a:rPr lang="en-US" altLang="ko-KR" dirty="0">
                <a:latin typeface="+mn-ea"/>
              </a:rPr>
              <a:t>&gt;</a:t>
            </a:r>
            <a:endParaRPr lang="en-KR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C927C-38B2-4E40-8C33-127E84CD81DD}"/>
              </a:ext>
            </a:extLst>
          </p:cNvPr>
          <p:cNvSpPr txBox="1"/>
          <p:nvPr/>
        </p:nvSpPr>
        <p:spPr>
          <a:xfrm>
            <a:off x="7465971" y="2049245"/>
            <a:ext cx="283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- VALIDATION_LOSS MAE : 5.205 </a:t>
            </a:r>
            <a:r>
              <a:rPr lang="ko-KR" altLang="en-US" sz="1200" dirty="0">
                <a:latin typeface="+mn-ea"/>
              </a:rPr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254995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731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2)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10</a:t>
            </a:r>
            <a:r>
              <a:rPr lang="ko-KR" altLang="en-US" sz="1200" b="1" dirty="0">
                <a:latin typeface="+mn-ea"/>
              </a:rPr>
              <a:t>번째 </a:t>
            </a:r>
            <a:r>
              <a:rPr lang="en-US" altLang="ko-KR" sz="1200" b="1" dirty="0">
                <a:latin typeface="+mn-ea"/>
              </a:rPr>
              <a:t>epoch </a:t>
            </a:r>
            <a:r>
              <a:rPr lang="ko-KR" altLang="en-US" sz="1200" b="1" dirty="0">
                <a:latin typeface="+mn-ea"/>
              </a:rPr>
              <a:t>시점의 모델 기준 </a:t>
            </a: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확인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0B5BD-9475-CD4C-B391-DA0D3F29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24" y="2289778"/>
            <a:ext cx="8768341" cy="431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3C555-8BC7-9B4A-B036-660F0DE86D99}"/>
              </a:ext>
            </a:extLst>
          </p:cNvPr>
          <p:cNvSpPr txBox="1"/>
          <p:nvPr/>
        </p:nvSpPr>
        <p:spPr>
          <a:xfrm>
            <a:off x="4098646" y="1983058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&lt;10</a:t>
            </a:r>
            <a:r>
              <a:rPr lang="ko-KR" altLang="en-US" dirty="0">
                <a:latin typeface="+mn-ea"/>
              </a:rPr>
              <a:t>번째 </a:t>
            </a:r>
            <a:r>
              <a:rPr lang="en-US" altLang="ko-KR" dirty="0">
                <a:latin typeface="+mn-ea"/>
              </a:rPr>
              <a:t>epoch </a:t>
            </a:r>
            <a:r>
              <a:rPr lang="ko-KR" altLang="en-US" dirty="0">
                <a:latin typeface="+mn-ea"/>
              </a:rPr>
              <a:t>시점 모델 기준</a:t>
            </a:r>
            <a:r>
              <a:rPr lang="en-US" altLang="ko-KR" dirty="0">
                <a:latin typeface="+mn-ea"/>
              </a:rPr>
              <a:t>&gt;</a:t>
            </a:r>
            <a:endParaRPr lang="en-KR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F2B7C-42C9-3445-AE13-3B20E19B7388}"/>
              </a:ext>
            </a:extLst>
          </p:cNvPr>
          <p:cNvSpPr txBox="1"/>
          <p:nvPr/>
        </p:nvSpPr>
        <p:spPr>
          <a:xfrm>
            <a:off x="7465971" y="2049245"/>
            <a:ext cx="283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- VALIDATION_LOSS MAE : 3.469 </a:t>
            </a:r>
            <a:r>
              <a:rPr lang="ko-KR" altLang="en-US" sz="1200" dirty="0">
                <a:latin typeface="+mn-ea"/>
              </a:rPr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374337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731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3)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39</a:t>
            </a:r>
            <a:r>
              <a:rPr lang="ko-KR" altLang="en-US" sz="1200" b="1" dirty="0">
                <a:latin typeface="+mn-ea"/>
              </a:rPr>
              <a:t>번째 </a:t>
            </a:r>
            <a:r>
              <a:rPr lang="en-US" altLang="ko-KR" sz="1200" b="1" dirty="0">
                <a:latin typeface="+mn-ea"/>
              </a:rPr>
              <a:t>epoch </a:t>
            </a:r>
            <a:r>
              <a:rPr lang="ko-KR" altLang="en-US" sz="1200" b="1" dirty="0">
                <a:latin typeface="+mn-ea"/>
              </a:rPr>
              <a:t>시점의 모델 기준 </a:t>
            </a:r>
            <a:r>
              <a:rPr lang="en-US" altLang="ko-KR" sz="1200" b="1" dirty="0">
                <a:latin typeface="+mn-ea"/>
              </a:rPr>
              <a:t>Feature Map </a:t>
            </a:r>
            <a:r>
              <a:rPr lang="ko-KR" altLang="en-US" sz="1200" b="1" dirty="0">
                <a:latin typeface="+mn-ea"/>
              </a:rPr>
              <a:t>확인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A1CC1-3042-F24D-877F-174108FB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07" y="2289778"/>
            <a:ext cx="8770123" cy="429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395CD-3449-7E46-8DDA-A828E8BB0438}"/>
              </a:ext>
            </a:extLst>
          </p:cNvPr>
          <p:cNvSpPr txBox="1"/>
          <p:nvPr/>
        </p:nvSpPr>
        <p:spPr>
          <a:xfrm>
            <a:off x="4098646" y="1983058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&lt;39</a:t>
            </a:r>
            <a:r>
              <a:rPr lang="ko-KR" altLang="en-US" dirty="0">
                <a:latin typeface="+mn-ea"/>
              </a:rPr>
              <a:t>번째 </a:t>
            </a:r>
            <a:r>
              <a:rPr lang="en-US" altLang="ko-KR" dirty="0">
                <a:latin typeface="+mn-ea"/>
              </a:rPr>
              <a:t>epoch </a:t>
            </a:r>
            <a:r>
              <a:rPr lang="ko-KR" altLang="en-US" dirty="0">
                <a:latin typeface="+mn-ea"/>
              </a:rPr>
              <a:t>시점 모델 기준</a:t>
            </a:r>
            <a:r>
              <a:rPr lang="en-US" altLang="ko-KR" dirty="0">
                <a:latin typeface="+mn-ea"/>
              </a:rPr>
              <a:t>&gt;</a:t>
            </a:r>
            <a:endParaRPr lang="en-KR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4F2D1-F414-994F-ACC9-46D4DC5CCF88}"/>
              </a:ext>
            </a:extLst>
          </p:cNvPr>
          <p:cNvSpPr txBox="1"/>
          <p:nvPr/>
        </p:nvSpPr>
        <p:spPr>
          <a:xfrm>
            <a:off x="7465971" y="2049245"/>
            <a:ext cx="283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- VALIDATION_LOSS MAE : 2.290 </a:t>
            </a:r>
            <a:r>
              <a:rPr lang="ko-KR" altLang="en-US" sz="1200" dirty="0">
                <a:latin typeface="+mn-ea"/>
              </a:rPr>
              <a:t>수준</a:t>
            </a:r>
          </a:p>
        </p:txBody>
      </p:sp>
    </p:spTree>
    <p:extLst>
      <p:ext uri="{BB962C8B-B14F-4D97-AF65-F5344CB8AC3E}">
        <p14:creationId xmlns:p14="http://schemas.microsoft.com/office/powerpoint/2010/main" val="38070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000D0A03-AB78-F145-AFD6-8022D6B4BE25}"/>
              </a:ext>
            </a:extLst>
          </p:cNvPr>
          <p:cNvSpPr txBox="1">
            <a:spLocks/>
          </p:cNvSpPr>
          <p:nvPr/>
        </p:nvSpPr>
        <p:spPr>
          <a:xfrm>
            <a:off x="253174" y="324873"/>
            <a:ext cx="6546459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18BA-72B3-D04A-BD41-61491292C5A8}"/>
              </a:ext>
            </a:extLst>
          </p:cNvPr>
          <p:cNvSpPr txBox="1"/>
          <p:nvPr/>
        </p:nvSpPr>
        <p:spPr>
          <a:xfrm>
            <a:off x="396156" y="1324553"/>
            <a:ext cx="53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학습된 </a:t>
            </a:r>
            <a:r>
              <a:rPr lang="en-US" altLang="ko-KR" b="1" dirty="0" err="1"/>
              <a:t>LeNET</a:t>
            </a:r>
            <a:r>
              <a:rPr lang="ko-KR" altLang="en-US" b="1" dirty="0"/>
              <a:t> </a:t>
            </a:r>
            <a:r>
              <a:rPr lang="ko-KR" altLang="en-US" b="1" dirty="0" err="1"/>
              <a:t>모델별</a:t>
            </a:r>
            <a:r>
              <a:rPr lang="ko-KR" altLang="en-US" b="1" dirty="0"/>
              <a:t> </a:t>
            </a:r>
            <a:r>
              <a:rPr lang="en-US" altLang="ko-KR" b="1" dirty="0"/>
              <a:t>Feature Map </a:t>
            </a:r>
            <a:r>
              <a:rPr lang="ko-KR" altLang="en-US" b="1" dirty="0"/>
              <a:t>시각화 및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FDBB3-EB0A-A146-B352-5517243F58D9}"/>
              </a:ext>
            </a:extLst>
          </p:cNvPr>
          <p:cNvSpPr txBox="1"/>
          <p:nvPr/>
        </p:nvSpPr>
        <p:spPr>
          <a:xfrm>
            <a:off x="479425" y="1699477"/>
            <a:ext cx="54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모델 성능에 따른 비교 </a:t>
            </a:r>
            <a:r>
              <a:rPr lang="en-US" altLang="ko-KR" sz="1200" b="1" dirty="0">
                <a:latin typeface="+mn-ea"/>
              </a:rPr>
              <a:t>4)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Feature Map 1</a:t>
            </a:r>
            <a:r>
              <a:rPr lang="ko-KR" altLang="en-US" sz="1200" b="1" dirty="0">
                <a:latin typeface="+mn-ea"/>
              </a:rPr>
              <a:t>개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채널을 확대하여 </a:t>
            </a:r>
            <a:r>
              <a:rPr lang="ko-KR" altLang="en-US" sz="1200" b="1" dirty="0" err="1">
                <a:latin typeface="+mn-ea"/>
              </a:rPr>
              <a:t>모델간</a:t>
            </a:r>
            <a:r>
              <a:rPr lang="ko-KR" altLang="en-US" sz="1200" b="1" dirty="0">
                <a:latin typeface="+mn-ea"/>
              </a:rPr>
              <a:t> 비교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C7E8BA-2512-CE41-A8CC-BCC86E21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47" y="2383902"/>
            <a:ext cx="432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95E96-DC96-154A-B624-83BA54F33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432" y="2374174"/>
            <a:ext cx="431346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58AE8-FE63-0443-B9DB-BD7BBF10F20C}"/>
              </a:ext>
            </a:extLst>
          </p:cNvPr>
          <p:cNvSpPr txBox="1"/>
          <p:nvPr/>
        </p:nvSpPr>
        <p:spPr>
          <a:xfrm>
            <a:off x="2036251" y="2045756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첫번째 </a:t>
            </a:r>
            <a:r>
              <a:rPr lang="en-US" altLang="ko-KR" sz="1400" dirty="0">
                <a:latin typeface="+mn-ea"/>
              </a:rPr>
              <a:t>epoch </a:t>
            </a:r>
            <a:r>
              <a:rPr lang="ko-KR" altLang="en-US" sz="1400" dirty="0">
                <a:latin typeface="+mn-ea"/>
              </a:rPr>
              <a:t>시점의 모델 기준</a:t>
            </a:r>
            <a:r>
              <a:rPr lang="en-US" altLang="ko-KR" sz="1400" dirty="0">
                <a:latin typeface="+mn-ea"/>
              </a:rPr>
              <a:t>&gt;</a:t>
            </a:r>
            <a:endParaRPr lang="en-KR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F0DE1-E205-374B-A79A-A619098DA309}"/>
              </a:ext>
            </a:extLst>
          </p:cNvPr>
          <p:cNvSpPr txBox="1"/>
          <p:nvPr/>
        </p:nvSpPr>
        <p:spPr>
          <a:xfrm>
            <a:off x="6834392" y="2045756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&lt;39</a:t>
            </a:r>
            <a:r>
              <a:rPr lang="ko-KR" altLang="en-US" sz="1400" dirty="0">
                <a:latin typeface="+mn-ea"/>
              </a:rPr>
              <a:t>번째 </a:t>
            </a:r>
            <a:r>
              <a:rPr lang="en-US" altLang="ko-KR" sz="1400" dirty="0">
                <a:latin typeface="+mn-ea"/>
              </a:rPr>
              <a:t>epoch </a:t>
            </a:r>
            <a:r>
              <a:rPr lang="ko-KR" altLang="en-US" sz="1400" dirty="0">
                <a:latin typeface="+mn-ea"/>
              </a:rPr>
              <a:t>시점의 모델 기준</a:t>
            </a:r>
            <a:r>
              <a:rPr lang="en-US" altLang="ko-KR" sz="1400" dirty="0">
                <a:latin typeface="+mn-ea"/>
              </a:rPr>
              <a:t>&gt;</a:t>
            </a:r>
            <a:endParaRPr lang="en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703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3F6BEF-F714-495C-B49F-B26859BD9384}"/>
              </a:ext>
            </a:extLst>
          </p:cNvPr>
          <p:cNvSpPr txBox="1">
            <a:spLocks/>
          </p:cNvSpPr>
          <p:nvPr/>
        </p:nvSpPr>
        <p:spPr>
          <a:xfrm>
            <a:off x="7372225" y="5279467"/>
            <a:ext cx="3325978" cy="116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쌍의 작물 이미지를 입력 받아 해당 작물의 생육 기간을 예측하는 모델 개발 및 성능 테스트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073E668-EE65-40E9-BDF2-DD543ECE2B59}"/>
              </a:ext>
            </a:extLst>
          </p:cNvPr>
          <p:cNvSpPr txBox="1">
            <a:spLocks/>
          </p:cNvSpPr>
          <p:nvPr/>
        </p:nvSpPr>
        <p:spPr>
          <a:xfrm>
            <a:off x="271247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1. Feature Map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E35083B-D4B8-BE49-9063-DBB7E2BE2963}"/>
              </a:ext>
            </a:extLst>
          </p:cNvPr>
          <p:cNvSpPr txBox="1">
            <a:spLocks/>
          </p:cNvSpPr>
          <p:nvPr/>
        </p:nvSpPr>
        <p:spPr>
          <a:xfrm>
            <a:off x="6339189" y="432563"/>
            <a:ext cx="567446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Part </a:t>
            </a:r>
            <a:r>
              <a:rPr lang="en-US" altLang="ko-KR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rgbClr val="39825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 Model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2A150-BEFD-B741-859D-184A7614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043" y="1480222"/>
            <a:ext cx="4356100" cy="295910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53DEB9-4FE5-874F-BF2B-3FC79A1D7311}"/>
              </a:ext>
            </a:extLst>
          </p:cNvPr>
          <p:cNvSpPr txBox="1">
            <a:spLocks/>
          </p:cNvSpPr>
          <p:nvPr/>
        </p:nvSpPr>
        <p:spPr>
          <a:xfrm>
            <a:off x="1044428" y="5279467"/>
            <a:ext cx="3823084" cy="109024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학습된 모델 기반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Map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시각화를 통해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CNN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이미지를 이해하는 방식 살펴보기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8DE65A-B124-9D40-902A-EBEC119E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57" y="2107882"/>
            <a:ext cx="4020226" cy="188042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9C87EC-36E7-F648-93E8-2D7AF65D34FA}"/>
              </a:ext>
            </a:extLst>
          </p:cNvPr>
          <p:cNvSpPr/>
          <p:nvPr/>
        </p:nvSpPr>
        <p:spPr>
          <a:xfrm>
            <a:off x="182726" y="248055"/>
            <a:ext cx="5781472" cy="6361889"/>
          </a:xfrm>
          <a:prstGeom prst="roundRect">
            <a:avLst>
              <a:gd name="adj" fmla="val 6403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3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1364</Words>
  <Application>Microsoft Macintosh PowerPoint</Application>
  <PresentationFormat>Widescreen</PresentationFormat>
  <Paragraphs>169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 Hyun jun</dc:creator>
  <cp:lastModifiedBy>Yoo Hyun jun</cp:lastModifiedBy>
  <cp:revision>38</cp:revision>
  <dcterms:created xsi:type="dcterms:W3CDTF">2021-12-29T03:48:51Z</dcterms:created>
  <dcterms:modified xsi:type="dcterms:W3CDTF">2021-12-29T12:27:42Z</dcterms:modified>
</cp:coreProperties>
</file>